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61" r:id="rId6"/>
    <p:sldId id="259" r:id="rId7"/>
    <p:sldId id="258" r:id="rId8"/>
    <p:sldId id="260" r:id="rId9"/>
    <p:sldId id="264" r:id="rId10"/>
    <p:sldId id="263" r:id="rId11"/>
    <p:sldId id="262" r:id="rId12"/>
    <p:sldId id="267" r:id="rId13"/>
    <p:sldId id="278" r:id="rId14"/>
    <p:sldId id="280" r:id="rId15"/>
    <p:sldId id="282" r:id="rId16"/>
    <p:sldId id="279" r:id="rId17"/>
    <p:sldId id="281" r:id="rId18"/>
    <p:sldId id="283" r:id="rId19"/>
    <p:sldId id="266" r:id="rId20"/>
    <p:sldId id="269" r:id="rId21"/>
    <p:sldId id="268" r:id="rId22"/>
    <p:sldId id="276" r:id="rId23"/>
    <p:sldId id="270" r:id="rId24"/>
    <p:sldId id="273" r:id="rId25"/>
    <p:sldId id="271" r:id="rId26"/>
    <p:sldId id="275" r:id="rId27"/>
    <p:sldId id="272" r:id="rId28"/>
    <p:sldId id="274" r:id="rId29"/>
    <p:sldId id="277" r:id="rId30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A96B0F"/>
    <a:srgbClr val="EDA332"/>
    <a:srgbClr val="060C1A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3" autoAdjust="0"/>
    <p:restoredTop sz="95337" autoAdjust="0"/>
  </p:normalViewPr>
  <p:slideViewPr>
    <p:cSldViewPr>
      <p:cViewPr varScale="1">
        <p:scale>
          <a:sx n="83" d="100"/>
          <a:sy n="83" d="100"/>
        </p:scale>
        <p:origin x="67" y="1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image" Target="../media/image6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CCC0C-011C-4EE9-85A7-11249F0D2359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B358DC9-A46B-4371-8624-64DAB9596EBB}">
      <dgm:prSet phldrT="[Texte]" custT="1"/>
      <dgm:spPr/>
      <dgm:t>
        <a:bodyPr/>
        <a:lstStyle/>
        <a:p>
          <a:r>
            <a:rPr lang="fr-FR" sz="2800" b="1" i="1" dirty="0" smtClean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Problématique</a:t>
          </a:r>
          <a:r>
            <a:rPr lang="fr-FR" sz="2800" dirty="0" smtClean="0"/>
            <a:t> :</a:t>
          </a:r>
        </a:p>
        <a:p>
          <a:r>
            <a:rPr lang="fr-FR" sz="1800" dirty="0" smtClean="0"/>
            <a:t>-Système actuel semi-manuel basé sur Excel et e-mails.</a:t>
          </a:r>
        </a:p>
        <a:p>
          <a:r>
            <a:rPr lang="fr-FR" sz="1800" dirty="0" smtClean="0"/>
            <a:t>-Manque de centralisation et de traçabilité.</a:t>
          </a:r>
        </a:p>
        <a:p>
          <a:r>
            <a:rPr lang="fr-FR" sz="1800" dirty="0" smtClean="0"/>
            <a:t>-Absence d’accès en temps réel pour les employés.</a:t>
          </a:r>
          <a:endParaRPr lang="fr-FR" sz="1800" dirty="0"/>
        </a:p>
      </dgm:t>
    </dgm:pt>
    <dgm:pt modelId="{4B5D535C-DAB6-44DB-82E1-F689F14AFF6B}" type="parTrans" cxnId="{BF6032B1-DDA0-41F7-BA71-57EF2D8E572E}">
      <dgm:prSet/>
      <dgm:spPr/>
      <dgm:t>
        <a:bodyPr/>
        <a:lstStyle/>
        <a:p>
          <a:endParaRPr lang="fr-FR"/>
        </a:p>
      </dgm:t>
    </dgm:pt>
    <dgm:pt modelId="{C8FF8757-0404-4934-9FCC-17521DEFA8B9}" type="sibTrans" cxnId="{BF6032B1-DDA0-41F7-BA71-57EF2D8E572E}">
      <dgm:prSet/>
      <dgm:spPr/>
      <dgm:t>
        <a:bodyPr/>
        <a:lstStyle/>
        <a:p>
          <a:endParaRPr lang="fr-FR"/>
        </a:p>
      </dgm:t>
    </dgm:pt>
    <dgm:pt modelId="{D3EED437-7054-4F1F-8891-8169C4CCA0B5}">
      <dgm:prSet phldrT="[Texte]" custT="1"/>
      <dgm:spPr/>
      <dgm:t>
        <a:bodyPr/>
        <a:lstStyle/>
        <a:p>
          <a:r>
            <a:rPr lang="fr-FR" sz="2800" b="1" i="1" dirty="0" smtClean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Objectifs</a:t>
          </a:r>
          <a:r>
            <a:rPr lang="fr-FR" sz="2400" dirty="0" smtClean="0"/>
            <a:t> :</a:t>
          </a:r>
        </a:p>
        <a:p>
          <a:r>
            <a:rPr lang="fr-FR" sz="2400" dirty="0" smtClean="0"/>
            <a:t>-</a:t>
          </a:r>
          <a:r>
            <a:rPr lang="fr-FR" sz="1800" dirty="0" smtClean="0"/>
            <a:t>Automatiser et centraliser la gestion des congés.</a:t>
          </a:r>
        </a:p>
        <a:p>
          <a:r>
            <a:rPr lang="fr-FR" sz="1800" dirty="0" smtClean="0"/>
            <a:t>-Fournir une interface intuitive pour les employés et les administrateurs.</a:t>
          </a:r>
          <a:endParaRPr lang="fr-FR" sz="1800" dirty="0"/>
        </a:p>
      </dgm:t>
    </dgm:pt>
    <dgm:pt modelId="{91BA4F0A-E613-46B8-B0C7-060D59F1AF2A}" type="parTrans" cxnId="{88C81694-2E42-44E7-954D-0655FF87A9F0}">
      <dgm:prSet/>
      <dgm:spPr/>
      <dgm:t>
        <a:bodyPr/>
        <a:lstStyle/>
        <a:p>
          <a:endParaRPr lang="fr-FR"/>
        </a:p>
      </dgm:t>
    </dgm:pt>
    <dgm:pt modelId="{62D82C80-13BC-40AE-A552-8C1391838E93}" type="sibTrans" cxnId="{88C81694-2E42-44E7-954D-0655FF87A9F0}">
      <dgm:prSet/>
      <dgm:spPr/>
      <dgm:t>
        <a:bodyPr/>
        <a:lstStyle/>
        <a:p>
          <a:endParaRPr lang="fr-FR"/>
        </a:p>
      </dgm:t>
    </dgm:pt>
    <dgm:pt modelId="{B3E93436-DA7F-4F4B-932A-629B7E932816}">
      <dgm:prSet/>
      <dgm:spPr/>
      <dgm:t>
        <a:bodyPr/>
        <a:lstStyle/>
        <a:p>
          <a:endParaRPr lang="fr-FR"/>
        </a:p>
      </dgm:t>
    </dgm:pt>
    <dgm:pt modelId="{0A8001B1-5F8A-483F-9389-917282BCD32E}" type="parTrans" cxnId="{81FA4AF0-0613-43E3-9FBF-B68A26063944}">
      <dgm:prSet/>
      <dgm:spPr/>
      <dgm:t>
        <a:bodyPr/>
        <a:lstStyle/>
        <a:p>
          <a:endParaRPr lang="fr-FR"/>
        </a:p>
      </dgm:t>
    </dgm:pt>
    <dgm:pt modelId="{877314C9-6F4E-41AB-9053-3D4788CC05A8}" type="sibTrans" cxnId="{81FA4AF0-0613-43E3-9FBF-B68A26063944}">
      <dgm:prSet/>
      <dgm:spPr/>
      <dgm:t>
        <a:bodyPr/>
        <a:lstStyle/>
        <a:p>
          <a:endParaRPr lang="fr-FR"/>
        </a:p>
      </dgm:t>
    </dgm:pt>
    <dgm:pt modelId="{F3A8669C-38B6-459A-938B-51245C4239C3}" type="pres">
      <dgm:prSet presAssocID="{4D8CCC0C-011C-4EE9-85A7-11249F0D235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86875CA-FB33-4527-B392-3C0035471C70}" type="pres">
      <dgm:prSet presAssocID="{3B358DC9-A46B-4371-8624-64DAB9596EBB}" presName="upArrow" presStyleLbl="node1" presStyleIdx="0" presStyleCnt="2" custScaleX="57803" custScaleY="88923" custLinFactNeighborX="14910" custLinFactNeighborY="2769"/>
      <dgm:spPr/>
      <dgm:t>
        <a:bodyPr/>
        <a:lstStyle/>
        <a:p>
          <a:endParaRPr lang="fr-FR"/>
        </a:p>
      </dgm:t>
    </dgm:pt>
    <dgm:pt modelId="{7BB525BA-7C23-41C0-B162-637DC71052EE}" type="pres">
      <dgm:prSet presAssocID="{3B358DC9-A46B-4371-8624-64DAB9596EBB}" presName="upArrowText" presStyleLbl="revTx" presStyleIdx="0" presStyleCnt="2" custScaleY="88924" custLinFactNeighborX="-3827" custLinFactNeighborY="-276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081690-AD3B-4AE5-8F1E-1D64ED4567B5}" type="pres">
      <dgm:prSet presAssocID="{D3EED437-7054-4F1F-8891-8169C4CCA0B5}" presName="downArrow" presStyleLbl="node1" presStyleIdx="1" presStyleCnt="2" custScaleX="60759" custScaleY="100001" custLinFactX="100000" custLinFactNeighborX="106575" custLinFactNeighborY="2437"/>
      <dgm:spPr/>
    </dgm:pt>
    <dgm:pt modelId="{2F5D40B8-9F7C-40CA-A5BD-2E3B7A918722}" type="pres">
      <dgm:prSet presAssocID="{D3EED437-7054-4F1F-8891-8169C4CCA0B5}" presName="downArrowText" presStyleLbl="revTx" presStyleIdx="1" presStyleCnt="2" custScaleX="139848" custLinFactNeighborX="-80337" custLinFactNeighborY="-33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8C81694-2E42-44E7-954D-0655FF87A9F0}" srcId="{4D8CCC0C-011C-4EE9-85A7-11249F0D2359}" destId="{D3EED437-7054-4F1F-8891-8169C4CCA0B5}" srcOrd="1" destOrd="0" parTransId="{91BA4F0A-E613-46B8-B0C7-060D59F1AF2A}" sibTransId="{62D82C80-13BC-40AE-A552-8C1391838E93}"/>
    <dgm:cxn modelId="{81FA4AF0-0613-43E3-9FBF-B68A26063944}" srcId="{4D8CCC0C-011C-4EE9-85A7-11249F0D2359}" destId="{B3E93436-DA7F-4F4B-932A-629B7E932816}" srcOrd="2" destOrd="0" parTransId="{0A8001B1-5F8A-483F-9389-917282BCD32E}" sibTransId="{877314C9-6F4E-41AB-9053-3D4788CC05A8}"/>
    <dgm:cxn modelId="{BF6032B1-DDA0-41F7-BA71-57EF2D8E572E}" srcId="{4D8CCC0C-011C-4EE9-85A7-11249F0D2359}" destId="{3B358DC9-A46B-4371-8624-64DAB9596EBB}" srcOrd="0" destOrd="0" parTransId="{4B5D535C-DAB6-44DB-82E1-F689F14AFF6B}" sibTransId="{C8FF8757-0404-4934-9FCC-17521DEFA8B9}"/>
    <dgm:cxn modelId="{F11CB790-6451-43A0-971A-BC5BCC97EDBE}" type="presOf" srcId="{3B358DC9-A46B-4371-8624-64DAB9596EBB}" destId="{7BB525BA-7C23-41C0-B162-637DC71052EE}" srcOrd="0" destOrd="0" presId="urn:microsoft.com/office/officeart/2005/8/layout/arrow4"/>
    <dgm:cxn modelId="{148170C4-4E91-4AF0-B239-2FECB54EC9A5}" type="presOf" srcId="{D3EED437-7054-4F1F-8891-8169C4CCA0B5}" destId="{2F5D40B8-9F7C-40CA-A5BD-2E3B7A918722}" srcOrd="0" destOrd="0" presId="urn:microsoft.com/office/officeart/2005/8/layout/arrow4"/>
    <dgm:cxn modelId="{C312B3F2-B130-441C-B9D3-FBAFA9DE977E}" type="presOf" srcId="{4D8CCC0C-011C-4EE9-85A7-11249F0D2359}" destId="{F3A8669C-38B6-459A-938B-51245C4239C3}" srcOrd="0" destOrd="0" presId="urn:microsoft.com/office/officeart/2005/8/layout/arrow4"/>
    <dgm:cxn modelId="{AC3B4A70-103F-420A-8A87-12BD4A0C511A}" type="presParOf" srcId="{F3A8669C-38B6-459A-938B-51245C4239C3}" destId="{B86875CA-FB33-4527-B392-3C0035471C70}" srcOrd="0" destOrd="0" presId="urn:microsoft.com/office/officeart/2005/8/layout/arrow4"/>
    <dgm:cxn modelId="{A667D787-1A67-4002-BE3B-57EEA2315DBD}" type="presParOf" srcId="{F3A8669C-38B6-459A-938B-51245C4239C3}" destId="{7BB525BA-7C23-41C0-B162-637DC71052EE}" srcOrd="1" destOrd="0" presId="urn:microsoft.com/office/officeart/2005/8/layout/arrow4"/>
    <dgm:cxn modelId="{CAAFFAE5-735B-4C82-BFD1-B3F6E7EC06AD}" type="presParOf" srcId="{F3A8669C-38B6-459A-938B-51245C4239C3}" destId="{45081690-AD3B-4AE5-8F1E-1D64ED4567B5}" srcOrd="2" destOrd="0" presId="urn:microsoft.com/office/officeart/2005/8/layout/arrow4"/>
    <dgm:cxn modelId="{F41A3792-A0D4-4D59-BC38-D3B763F72912}" type="presParOf" srcId="{F3A8669C-38B6-459A-938B-51245C4239C3}" destId="{2F5D40B8-9F7C-40CA-A5BD-2E3B7A91872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16C3DB-1E74-4ABD-A9C4-38BC9457EA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C8A7D2-7F5F-41D9-ADD6-627A1A3D903E}">
      <dgm:prSet phldrT="[Texte]" custT="1"/>
      <dgm:spPr/>
      <dgm:t>
        <a:bodyPr/>
        <a:lstStyle/>
        <a:p>
          <a:r>
            <a:rPr lang="fr-FR" sz="1600" dirty="0" smtClean="0"/>
            <a:t>Ce stage m’a permis de renforcer mes compétence en développement avec </a:t>
          </a:r>
          <a:r>
            <a:rPr lang="fr-FR" sz="1600" b="1" dirty="0" err="1" smtClean="0"/>
            <a:t>spring</a:t>
          </a:r>
          <a:r>
            <a:rPr lang="fr-FR" sz="1600" b="1" dirty="0" smtClean="0"/>
            <a:t> boot </a:t>
          </a:r>
          <a:r>
            <a:rPr lang="fr-FR" sz="1600" dirty="0" smtClean="0"/>
            <a:t>et </a:t>
          </a:r>
          <a:r>
            <a:rPr lang="fr-FR" sz="1600" b="1" dirty="0" err="1" smtClean="0"/>
            <a:t>angular</a:t>
          </a:r>
          <a:r>
            <a:rPr lang="fr-FR" sz="1600" dirty="0" smtClean="0"/>
            <a:t> , tout en apprenant a utiliser les outils comme </a:t>
          </a:r>
          <a:r>
            <a:rPr lang="fr-FR" sz="1600" b="1" dirty="0" err="1" smtClean="0"/>
            <a:t>github</a:t>
          </a:r>
          <a:r>
            <a:rPr lang="fr-FR" sz="1600" dirty="0" smtClean="0"/>
            <a:t> pour le suivi des versions et </a:t>
          </a:r>
          <a:r>
            <a:rPr lang="fr-FR" sz="1600" b="1" dirty="0" err="1" smtClean="0"/>
            <a:t>jira</a:t>
          </a:r>
          <a:r>
            <a:rPr lang="fr-FR" sz="1600" b="1" dirty="0" smtClean="0"/>
            <a:t> </a:t>
          </a:r>
          <a:r>
            <a:rPr lang="fr-FR" sz="1600" dirty="0" smtClean="0"/>
            <a:t>pour la gestion de projet</a:t>
          </a:r>
          <a:endParaRPr lang="fr-FR" sz="1600" dirty="0"/>
        </a:p>
      </dgm:t>
    </dgm:pt>
    <dgm:pt modelId="{A6DD5B4B-7D57-4BE4-91A4-B37B6BA5D0D4}" type="parTrans" cxnId="{593B2CA8-33C2-4773-83A1-B49087B62893}">
      <dgm:prSet/>
      <dgm:spPr/>
      <dgm:t>
        <a:bodyPr/>
        <a:lstStyle/>
        <a:p>
          <a:endParaRPr lang="fr-FR"/>
        </a:p>
      </dgm:t>
    </dgm:pt>
    <dgm:pt modelId="{61334FE9-8DF9-4699-BCCF-998CC4134CEC}" type="sibTrans" cxnId="{593B2CA8-33C2-4773-83A1-B49087B62893}">
      <dgm:prSet/>
      <dgm:spPr/>
      <dgm:t>
        <a:bodyPr/>
        <a:lstStyle/>
        <a:p>
          <a:endParaRPr lang="fr-FR"/>
        </a:p>
      </dgm:t>
    </dgm:pt>
    <dgm:pt modelId="{013E2006-22BF-46C0-8BE7-EB0DA987F4D4}">
      <dgm:prSet phldrT="[Texte]" custT="1"/>
      <dgm:spPr/>
      <dgm:t>
        <a:bodyPr/>
        <a:lstStyle/>
        <a:p>
          <a:r>
            <a:rPr lang="fr-FR" sz="1800" dirty="0" smtClean="0"/>
            <a:t>Jai aussi mieux compris l'importance de la planification, de la gestion du temps et de l'optimisation des ressources pour relever des défis complexes</a:t>
          </a:r>
          <a:endParaRPr lang="fr-FR" sz="1800" dirty="0"/>
        </a:p>
      </dgm:t>
    </dgm:pt>
    <dgm:pt modelId="{1801CE13-2C8F-4269-B7F9-9F91E602459A}" type="parTrans" cxnId="{44E45C15-8350-4484-9B00-F8267E783798}">
      <dgm:prSet/>
      <dgm:spPr/>
      <dgm:t>
        <a:bodyPr/>
        <a:lstStyle/>
        <a:p>
          <a:endParaRPr lang="fr-FR"/>
        </a:p>
      </dgm:t>
    </dgm:pt>
    <dgm:pt modelId="{542D6672-8928-4341-B04F-D8E452DD9DC8}" type="sibTrans" cxnId="{44E45C15-8350-4484-9B00-F8267E783798}">
      <dgm:prSet/>
      <dgm:spPr/>
      <dgm:t>
        <a:bodyPr/>
        <a:lstStyle/>
        <a:p>
          <a:endParaRPr lang="fr-FR"/>
        </a:p>
      </dgm:t>
    </dgm:pt>
    <dgm:pt modelId="{8F518254-7294-4296-B67C-B721620A85E6}">
      <dgm:prSet phldrT="[Texte]" custT="1"/>
      <dgm:spPr/>
      <dgm:t>
        <a:bodyPr/>
        <a:lstStyle/>
        <a:p>
          <a:r>
            <a:rPr lang="fr-FR" sz="1600" dirty="0" smtClean="0"/>
            <a:t>Cette expérience ma préparé a aborder de futurs projets avec une version plus claire de développement agile et du travail en équipe</a:t>
          </a:r>
          <a:endParaRPr lang="fr-FR" sz="1600" dirty="0"/>
        </a:p>
      </dgm:t>
    </dgm:pt>
    <dgm:pt modelId="{6609F7FF-436F-4C1B-87F9-E68ACEFBD784}" type="parTrans" cxnId="{B70E754F-C0BD-4AD7-9BF2-0E45AF2673FA}">
      <dgm:prSet/>
      <dgm:spPr/>
      <dgm:t>
        <a:bodyPr/>
        <a:lstStyle/>
        <a:p>
          <a:endParaRPr lang="fr-FR"/>
        </a:p>
      </dgm:t>
    </dgm:pt>
    <dgm:pt modelId="{DDF215E0-A29E-47D7-B6C7-85ECC5F90DC0}" type="sibTrans" cxnId="{B70E754F-C0BD-4AD7-9BF2-0E45AF2673FA}">
      <dgm:prSet/>
      <dgm:spPr/>
      <dgm:t>
        <a:bodyPr/>
        <a:lstStyle/>
        <a:p>
          <a:endParaRPr lang="fr-FR"/>
        </a:p>
      </dgm:t>
    </dgm:pt>
    <dgm:pt modelId="{4F4AD7B8-2451-4B39-B116-0DB77D0FA1FE}" type="pres">
      <dgm:prSet presAssocID="{0E16C3DB-1E74-4ABD-A9C4-38BC9457EA2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F3A4B3EC-7BB8-4B98-AE56-19B1A4DEAA8A}" type="pres">
      <dgm:prSet presAssocID="{0E16C3DB-1E74-4ABD-A9C4-38BC9457EA2E}" presName="Name1" presStyleCnt="0"/>
      <dgm:spPr/>
    </dgm:pt>
    <dgm:pt modelId="{4AE6877E-6721-4E43-9C2B-CD16FFA3F1B2}" type="pres">
      <dgm:prSet presAssocID="{0E16C3DB-1E74-4ABD-A9C4-38BC9457EA2E}" presName="cycle" presStyleCnt="0"/>
      <dgm:spPr/>
    </dgm:pt>
    <dgm:pt modelId="{8F8E9A31-16F6-4558-A7FD-34872010550E}" type="pres">
      <dgm:prSet presAssocID="{0E16C3DB-1E74-4ABD-A9C4-38BC9457EA2E}" presName="srcNode" presStyleLbl="node1" presStyleIdx="0" presStyleCnt="3"/>
      <dgm:spPr/>
    </dgm:pt>
    <dgm:pt modelId="{BBAF8934-1481-4287-9CF9-1AB468E64D78}" type="pres">
      <dgm:prSet presAssocID="{0E16C3DB-1E74-4ABD-A9C4-38BC9457EA2E}" presName="conn" presStyleLbl="parChTrans1D2" presStyleIdx="0" presStyleCnt="1"/>
      <dgm:spPr/>
      <dgm:t>
        <a:bodyPr/>
        <a:lstStyle/>
        <a:p>
          <a:endParaRPr lang="fr-FR"/>
        </a:p>
      </dgm:t>
    </dgm:pt>
    <dgm:pt modelId="{1D2E09D4-8239-49D6-93D2-A8B7A28DFA40}" type="pres">
      <dgm:prSet presAssocID="{0E16C3DB-1E74-4ABD-A9C4-38BC9457EA2E}" presName="extraNode" presStyleLbl="node1" presStyleIdx="0" presStyleCnt="3"/>
      <dgm:spPr/>
    </dgm:pt>
    <dgm:pt modelId="{E4523CE5-04A6-4A7F-9E9D-192C7C8D12B3}" type="pres">
      <dgm:prSet presAssocID="{0E16C3DB-1E74-4ABD-A9C4-38BC9457EA2E}" presName="dstNode" presStyleLbl="node1" presStyleIdx="0" presStyleCnt="3"/>
      <dgm:spPr/>
    </dgm:pt>
    <dgm:pt modelId="{224462F6-E436-4F44-93AB-5309BD36B65A}" type="pres">
      <dgm:prSet presAssocID="{24C8A7D2-7F5F-41D9-ADD6-627A1A3D903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03862B-1E49-4F9A-A74D-04A053E59BA8}" type="pres">
      <dgm:prSet presAssocID="{24C8A7D2-7F5F-41D9-ADD6-627A1A3D903E}" presName="accent_1" presStyleCnt="0"/>
      <dgm:spPr/>
    </dgm:pt>
    <dgm:pt modelId="{08BCC40A-C175-41E3-8A50-7AA0514246C5}" type="pres">
      <dgm:prSet presAssocID="{24C8A7D2-7F5F-41D9-ADD6-627A1A3D903E}" presName="accentRepeatNode" presStyleLbl="solidFgAcc1" presStyleIdx="0" presStyleCnt="3" custLinFactNeighborX="-5520" custLinFactNeighborY="-152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DA4249F3-1F03-4D1F-AED1-D308D122CA5A}" type="pres">
      <dgm:prSet presAssocID="{013E2006-22BF-46C0-8BE7-EB0DA987F4D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882954B-31E3-4AF4-804A-F88E165C6ECA}" type="pres">
      <dgm:prSet presAssocID="{013E2006-22BF-46C0-8BE7-EB0DA987F4D4}" presName="accent_2" presStyleCnt="0"/>
      <dgm:spPr/>
    </dgm:pt>
    <dgm:pt modelId="{A2373DF5-72E3-439E-936D-E28E72724D3A}" type="pres">
      <dgm:prSet presAssocID="{013E2006-22BF-46C0-8BE7-EB0DA987F4D4}" presName="accentRepeatNode" presStyleLbl="solidFgAcc1" presStyleIdx="1" presStyleCnt="3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CC93D32-42C2-4741-8D32-DDA38D361CAE}" type="pres">
      <dgm:prSet presAssocID="{8F518254-7294-4296-B67C-B721620A85E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481BCA-BF56-451C-9D28-4F62DB0A7FDD}" type="pres">
      <dgm:prSet presAssocID="{8F518254-7294-4296-B67C-B721620A85E6}" presName="accent_3" presStyleCnt="0"/>
      <dgm:spPr/>
    </dgm:pt>
    <dgm:pt modelId="{EF0BFC61-DE20-4F88-BAE8-6CA57646BC6F}" type="pres">
      <dgm:prSet presAssocID="{8F518254-7294-4296-B67C-B721620A85E6}" presName="accentRepeatNode" presStyleLbl="solidFgAcc1" presStyleIdx="2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F80AF36D-DA1B-4302-98F9-238081EF6CAC}" type="presOf" srcId="{8F518254-7294-4296-B67C-B721620A85E6}" destId="{ECC93D32-42C2-4741-8D32-DDA38D361CAE}" srcOrd="0" destOrd="0" presId="urn:microsoft.com/office/officeart/2008/layout/VerticalCurvedList"/>
    <dgm:cxn modelId="{224C938B-D1D3-4BE9-8259-2F7D83789EB2}" type="presOf" srcId="{0E16C3DB-1E74-4ABD-A9C4-38BC9457EA2E}" destId="{4F4AD7B8-2451-4B39-B116-0DB77D0FA1FE}" srcOrd="0" destOrd="0" presId="urn:microsoft.com/office/officeart/2008/layout/VerticalCurvedList"/>
    <dgm:cxn modelId="{C4F2FD84-26FE-4C67-B744-6BD4693481A4}" type="presOf" srcId="{61334FE9-8DF9-4699-BCCF-998CC4134CEC}" destId="{BBAF8934-1481-4287-9CF9-1AB468E64D78}" srcOrd="0" destOrd="0" presId="urn:microsoft.com/office/officeart/2008/layout/VerticalCurvedList"/>
    <dgm:cxn modelId="{1D36B22D-6590-426F-A068-4B8871F98E74}" type="presOf" srcId="{013E2006-22BF-46C0-8BE7-EB0DA987F4D4}" destId="{DA4249F3-1F03-4D1F-AED1-D308D122CA5A}" srcOrd="0" destOrd="0" presId="urn:microsoft.com/office/officeart/2008/layout/VerticalCurvedList"/>
    <dgm:cxn modelId="{B70E754F-C0BD-4AD7-9BF2-0E45AF2673FA}" srcId="{0E16C3DB-1E74-4ABD-A9C4-38BC9457EA2E}" destId="{8F518254-7294-4296-B67C-B721620A85E6}" srcOrd="2" destOrd="0" parTransId="{6609F7FF-436F-4C1B-87F9-E68ACEFBD784}" sibTransId="{DDF215E0-A29E-47D7-B6C7-85ECC5F90DC0}"/>
    <dgm:cxn modelId="{44E45C15-8350-4484-9B00-F8267E783798}" srcId="{0E16C3DB-1E74-4ABD-A9C4-38BC9457EA2E}" destId="{013E2006-22BF-46C0-8BE7-EB0DA987F4D4}" srcOrd="1" destOrd="0" parTransId="{1801CE13-2C8F-4269-B7F9-9F91E602459A}" sibTransId="{542D6672-8928-4341-B04F-D8E452DD9DC8}"/>
    <dgm:cxn modelId="{593B2CA8-33C2-4773-83A1-B49087B62893}" srcId="{0E16C3DB-1E74-4ABD-A9C4-38BC9457EA2E}" destId="{24C8A7D2-7F5F-41D9-ADD6-627A1A3D903E}" srcOrd="0" destOrd="0" parTransId="{A6DD5B4B-7D57-4BE4-91A4-B37B6BA5D0D4}" sibTransId="{61334FE9-8DF9-4699-BCCF-998CC4134CEC}"/>
    <dgm:cxn modelId="{4AEFC541-9331-4473-8835-6CD5E7F78473}" type="presOf" srcId="{24C8A7D2-7F5F-41D9-ADD6-627A1A3D903E}" destId="{224462F6-E436-4F44-93AB-5309BD36B65A}" srcOrd="0" destOrd="0" presId="urn:microsoft.com/office/officeart/2008/layout/VerticalCurvedList"/>
    <dgm:cxn modelId="{225A8D1E-8C47-48A8-8C03-D7500E069746}" type="presParOf" srcId="{4F4AD7B8-2451-4B39-B116-0DB77D0FA1FE}" destId="{F3A4B3EC-7BB8-4B98-AE56-19B1A4DEAA8A}" srcOrd="0" destOrd="0" presId="urn:microsoft.com/office/officeart/2008/layout/VerticalCurvedList"/>
    <dgm:cxn modelId="{6A78E740-C1D0-4532-B479-30BAA5BDBDD9}" type="presParOf" srcId="{F3A4B3EC-7BB8-4B98-AE56-19B1A4DEAA8A}" destId="{4AE6877E-6721-4E43-9C2B-CD16FFA3F1B2}" srcOrd="0" destOrd="0" presId="urn:microsoft.com/office/officeart/2008/layout/VerticalCurvedList"/>
    <dgm:cxn modelId="{E08FECEF-DAA2-4C39-84A9-EEA25A933BEF}" type="presParOf" srcId="{4AE6877E-6721-4E43-9C2B-CD16FFA3F1B2}" destId="{8F8E9A31-16F6-4558-A7FD-34872010550E}" srcOrd="0" destOrd="0" presId="urn:microsoft.com/office/officeart/2008/layout/VerticalCurvedList"/>
    <dgm:cxn modelId="{01D9617A-ACF3-46E4-9185-0F2375259EB1}" type="presParOf" srcId="{4AE6877E-6721-4E43-9C2B-CD16FFA3F1B2}" destId="{BBAF8934-1481-4287-9CF9-1AB468E64D78}" srcOrd="1" destOrd="0" presId="urn:microsoft.com/office/officeart/2008/layout/VerticalCurvedList"/>
    <dgm:cxn modelId="{83397817-A289-4273-940F-A287D5763C35}" type="presParOf" srcId="{4AE6877E-6721-4E43-9C2B-CD16FFA3F1B2}" destId="{1D2E09D4-8239-49D6-93D2-A8B7A28DFA40}" srcOrd="2" destOrd="0" presId="urn:microsoft.com/office/officeart/2008/layout/VerticalCurvedList"/>
    <dgm:cxn modelId="{59275B8D-A8B4-4AE8-8606-D7A756FDD47A}" type="presParOf" srcId="{4AE6877E-6721-4E43-9C2B-CD16FFA3F1B2}" destId="{E4523CE5-04A6-4A7F-9E9D-192C7C8D12B3}" srcOrd="3" destOrd="0" presId="urn:microsoft.com/office/officeart/2008/layout/VerticalCurvedList"/>
    <dgm:cxn modelId="{60199C4E-776C-4095-B3C4-0A09BEE3CD24}" type="presParOf" srcId="{F3A4B3EC-7BB8-4B98-AE56-19B1A4DEAA8A}" destId="{224462F6-E436-4F44-93AB-5309BD36B65A}" srcOrd="1" destOrd="0" presId="urn:microsoft.com/office/officeart/2008/layout/VerticalCurvedList"/>
    <dgm:cxn modelId="{57E6DDE5-6770-4279-A4BF-BE77F8FD99C3}" type="presParOf" srcId="{F3A4B3EC-7BB8-4B98-AE56-19B1A4DEAA8A}" destId="{F503862B-1E49-4F9A-A74D-04A053E59BA8}" srcOrd="2" destOrd="0" presId="urn:microsoft.com/office/officeart/2008/layout/VerticalCurvedList"/>
    <dgm:cxn modelId="{8CF62DD7-9CA8-4D98-A60A-EFBDD85DC8E7}" type="presParOf" srcId="{F503862B-1E49-4F9A-A74D-04A053E59BA8}" destId="{08BCC40A-C175-41E3-8A50-7AA0514246C5}" srcOrd="0" destOrd="0" presId="urn:microsoft.com/office/officeart/2008/layout/VerticalCurvedList"/>
    <dgm:cxn modelId="{FA992CE7-2C76-42C7-A7DA-CC34480F6B0A}" type="presParOf" srcId="{F3A4B3EC-7BB8-4B98-AE56-19B1A4DEAA8A}" destId="{DA4249F3-1F03-4D1F-AED1-D308D122CA5A}" srcOrd="3" destOrd="0" presId="urn:microsoft.com/office/officeart/2008/layout/VerticalCurvedList"/>
    <dgm:cxn modelId="{7891DEAF-45B6-4EAE-8F62-816566412DD7}" type="presParOf" srcId="{F3A4B3EC-7BB8-4B98-AE56-19B1A4DEAA8A}" destId="{7882954B-31E3-4AF4-804A-F88E165C6ECA}" srcOrd="4" destOrd="0" presId="urn:microsoft.com/office/officeart/2008/layout/VerticalCurvedList"/>
    <dgm:cxn modelId="{C36DF71F-7752-47E5-AA88-EC708A987D38}" type="presParOf" srcId="{7882954B-31E3-4AF4-804A-F88E165C6ECA}" destId="{A2373DF5-72E3-439E-936D-E28E72724D3A}" srcOrd="0" destOrd="0" presId="urn:microsoft.com/office/officeart/2008/layout/VerticalCurvedList"/>
    <dgm:cxn modelId="{28695537-69E5-42E5-B6D1-7302EADD296C}" type="presParOf" srcId="{F3A4B3EC-7BB8-4B98-AE56-19B1A4DEAA8A}" destId="{ECC93D32-42C2-4741-8D32-DDA38D361CAE}" srcOrd="5" destOrd="0" presId="urn:microsoft.com/office/officeart/2008/layout/VerticalCurvedList"/>
    <dgm:cxn modelId="{E05F2822-669E-4CD4-988D-297C8FEA8579}" type="presParOf" srcId="{F3A4B3EC-7BB8-4B98-AE56-19B1A4DEAA8A}" destId="{4E481BCA-BF56-451C-9D28-4F62DB0A7FDD}" srcOrd="6" destOrd="0" presId="urn:microsoft.com/office/officeart/2008/layout/VerticalCurvedList"/>
    <dgm:cxn modelId="{D291A7D8-69BE-4F54-A6FE-CF4DED0FB74F}" type="presParOf" srcId="{4E481BCA-BF56-451C-9D28-4F62DB0A7FDD}" destId="{EF0BFC61-DE20-4F88-BAE8-6CA57646BC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875CA-FB33-4527-B392-3C0035471C70}">
      <dsp:nvSpPr>
        <dsp:cNvPr id="0" name=""/>
        <dsp:cNvSpPr/>
      </dsp:nvSpPr>
      <dsp:spPr>
        <a:xfrm>
          <a:off x="288045" y="144010"/>
          <a:ext cx="1909237" cy="2312249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525BA-7C23-41C0-B162-637DC71052EE}">
      <dsp:nvSpPr>
        <dsp:cNvPr id="0" name=""/>
        <dsp:cNvSpPr/>
      </dsp:nvSpPr>
      <dsp:spPr>
        <a:xfrm>
          <a:off x="2286272" y="0"/>
          <a:ext cx="5605102" cy="231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i="1" kern="1200" dirty="0" smtClean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Problématique</a:t>
          </a:r>
          <a:r>
            <a:rPr lang="fr-FR" sz="2800" kern="1200" dirty="0" smtClean="0"/>
            <a:t> :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-Système actuel semi-manuel basé sur Excel et e-mails.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-Manque de centralisation et de traçabilité.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-Absence d’accès en temps réel pour les employés.</a:t>
          </a:r>
          <a:endParaRPr lang="fr-FR" sz="1800" kern="1200" dirty="0"/>
        </a:p>
      </dsp:txBody>
      <dsp:txXfrm>
        <a:off x="2286272" y="0"/>
        <a:ext cx="5605102" cy="2312275"/>
      </dsp:txXfrm>
    </dsp:sp>
    <dsp:sp modelId="{45081690-AD3B-4AE5-8F1E-1D64ED4567B5}">
      <dsp:nvSpPr>
        <dsp:cNvPr id="0" name=""/>
        <dsp:cNvSpPr/>
      </dsp:nvSpPr>
      <dsp:spPr>
        <a:xfrm>
          <a:off x="7560837" y="2808320"/>
          <a:ext cx="2006873" cy="2600308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D40B8-9F7C-40CA-A5BD-2E3B7A918722}">
      <dsp:nvSpPr>
        <dsp:cNvPr id="0" name=""/>
        <dsp:cNvSpPr/>
      </dsp:nvSpPr>
      <dsp:spPr>
        <a:xfrm>
          <a:off x="0" y="2736305"/>
          <a:ext cx="7838624" cy="2600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i="1" kern="1200" dirty="0" smtClean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Objectifs</a:t>
          </a:r>
          <a:r>
            <a:rPr lang="fr-FR" sz="2400" kern="1200" dirty="0" smtClean="0"/>
            <a:t> :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-</a:t>
          </a:r>
          <a:r>
            <a:rPr lang="fr-FR" sz="1800" kern="1200" dirty="0" smtClean="0"/>
            <a:t>Automatiser et centraliser la gestion des congés.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-Fournir une interface intuitive pour les employés et les administrateurs.</a:t>
          </a:r>
          <a:endParaRPr lang="fr-FR" sz="1800" kern="1200" dirty="0"/>
        </a:p>
      </dsp:txBody>
      <dsp:txXfrm>
        <a:off x="0" y="2736305"/>
        <a:ext cx="7838624" cy="2600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F8934-1481-4287-9CF9-1AB468E64D78}">
      <dsp:nvSpPr>
        <dsp:cNvPr id="0" name=""/>
        <dsp:cNvSpPr/>
      </dsp:nvSpPr>
      <dsp:spPr>
        <a:xfrm>
          <a:off x="-5716958" y="-875241"/>
          <a:ext cx="6807698" cy="6807698"/>
        </a:xfrm>
        <a:prstGeom prst="blockArc">
          <a:avLst>
            <a:gd name="adj1" fmla="val 18900000"/>
            <a:gd name="adj2" fmla="val 2700000"/>
            <a:gd name="adj3" fmla="val 31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462F6-E436-4F44-93AB-5309BD36B65A}">
      <dsp:nvSpPr>
        <dsp:cNvPr id="0" name=""/>
        <dsp:cNvSpPr/>
      </dsp:nvSpPr>
      <dsp:spPr>
        <a:xfrm>
          <a:off x="701941" y="505721"/>
          <a:ext cx="7160365" cy="10114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Ce stage m’a permis de renforcer mes compétence en développement avec </a:t>
          </a:r>
          <a:r>
            <a:rPr lang="fr-FR" sz="1600" b="1" kern="1200" dirty="0" err="1" smtClean="0"/>
            <a:t>spring</a:t>
          </a:r>
          <a:r>
            <a:rPr lang="fr-FR" sz="1600" b="1" kern="1200" dirty="0" smtClean="0"/>
            <a:t> boot </a:t>
          </a:r>
          <a:r>
            <a:rPr lang="fr-FR" sz="1600" kern="1200" dirty="0" smtClean="0"/>
            <a:t>et </a:t>
          </a:r>
          <a:r>
            <a:rPr lang="fr-FR" sz="1600" b="1" kern="1200" dirty="0" err="1" smtClean="0"/>
            <a:t>angular</a:t>
          </a:r>
          <a:r>
            <a:rPr lang="fr-FR" sz="1600" kern="1200" dirty="0" smtClean="0"/>
            <a:t> , tout en apprenant a utiliser les outils comme </a:t>
          </a:r>
          <a:r>
            <a:rPr lang="fr-FR" sz="1600" b="1" kern="1200" dirty="0" err="1" smtClean="0"/>
            <a:t>github</a:t>
          </a:r>
          <a:r>
            <a:rPr lang="fr-FR" sz="1600" kern="1200" dirty="0" smtClean="0"/>
            <a:t> pour le suivi des versions et </a:t>
          </a:r>
          <a:r>
            <a:rPr lang="fr-FR" sz="1600" b="1" kern="1200" dirty="0" err="1" smtClean="0"/>
            <a:t>jira</a:t>
          </a:r>
          <a:r>
            <a:rPr lang="fr-FR" sz="1600" b="1" kern="1200" dirty="0" smtClean="0"/>
            <a:t> </a:t>
          </a:r>
          <a:r>
            <a:rPr lang="fr-FR" sz="1600" kern="1200" dirty="0" smtClean="0"/>
            <a:t>pour la gestion de projet</a:t>
          </a:r>
          <a:endParaRPr lang="fr-FR" sz="1600" kern="1200" dirty="0"/>
        </a:p>
      </dsp:txBody>
      <dsp:txXfrm>
        <a:off x="701941" y="505721"/>
        <a:ext cx="7160365" cy="1011443"/>
      </dsp:txXfrm>
    </dsp:sp>
    <dsp:sp modelId="{08BCC40A-C175-41E3-8A50-7AA0514246C5}">
      <dsp:nvSpPr>
        <dsp:cNvPr id="0" name=""/>
        <dsp:cNvSpPr/>
      </dsp:nvSpPr>
      <dsp:spPr>
        <a:xfrm>
          <a:off x="0" y="360035"/>
          <a:ext cx="1264304" cy="1264304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249F3-1F03-4D1F-AED1-D308D122CA5A}">
      <dsp:nvSpPr>
        <dsp:cNvPr id="0" name=""/>
        <dsp:cNvSpPr/>
      </dsp:nvSpPr>
      <dsp:spPr>
        <a:xfrm>
          <a:off x="1069601" y="2022886"/>
          <a:ext cx="6792706" cy="10114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833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Jai aussi mieux compris l'importance de la planification, de la gestion du temps et de l'optimisation des ressources pour relever des défis complexes</a:t>
          </a:r>
          <a:endParaRPr lang="fr-FR" sz="1800" kern="1200" dirty="0"/>
        </a:p>
      </dsp:txBody>
      <dsp:txXfrm>
        <a:off x="1069601" y="2022886"/>
        <a:ext cx="6792706" cy="1011443"/>
      </dsp:txXfrm>
    </dsp:sp>
    <dsp:sp modelId="{A2373DF5-72E3-439E-936D-E28E72724D3A}">
      <dsp:nvSpPr>
        <dsp:cNvPr id="0" name=""/>
        <dsp:cNvSpPr/>
      </dsp:nvSpPr>
      <dsp:spPr>
        <a:xfrm>
          <a:off x="437449" y="1896456"/>
          <a:ext cx="1264304" cy="1264304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3D32-42C2-4741-8D32-DDA38D361CAE}">
      <dsp:nvSpPr>
        <dsp:cNvPr id="0" name=""/>
        <dsp:cNvSpPr/>
      </dsp:nvSpPr>
      <dsp:spPr>
        <a:xfrm>
          <a:off x="701941" y="3540051"/>
          <a:ext cx="7160365" cy="10114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Cette expérience ma préparé a aborder de futurs projets avec une version plus claire de développement agile et du travail en équipe</a:t>
          </a:r>
          <a:endParaRPr lang="fr-FR" sz="1600" kern="1200" dirty="0"/>
        </a:p>
      </dsp:txBody>
      <dsp:txXfrm>
        <a:off x="701941" y="3540051"/>
        <a:ext cx="7160365" cy="1011443"/>
      </dsp:txXfrm>
    </dsp:sp>
    <dsp:sp modelId="{EF0BFC61-DE20-4F88-BAE8-6CA57646BC6F}">
      <dsp:nvSpPr>
        <dsp:cNvPr id="0" name=""/>
        <dsp:cNvSpPr/>
      </dsp:nvSpPr>
      <dsp:spPr>
        <a:xfrm>
          <a:off x="69789" y="3413620"/>
          <a:ext cx="1264304" cy="1264304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20/03/2025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20/03/2025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69876" y="116632"/>
            <a:ext cx="10301884" cy="2000251"/>
          </a:xfrm>
        </p:spPr>
        <p:txBody>
          <a:bodyPr rtlCol="0">
            <a:normAutofit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fr-FR" sz="4400" cap="all" spc="200" dirty="0" smtClean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Présentation de stage de    perfectionnement </a:t>
            </a:r>
            <a:endParaRPr lang="fr-FR" sz="4400" cap="all" spc="200" dirty="0">
              <a:solidFill>
                <a:schemeClr val="accent1"/>
              </a:solidFill>
              <a:latin typeface="Andalus" panose="02020603050405020304" pitchFamily="18" charset="-78"/>
              <a:ea typeface="+mn-ea"/>
              <a:cs typeface="Andalus" panose="02020603050405020304" pitchFamily="18" charset="-78"/>
            </a:endParaRP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133972" y="2996952"/>
            <a:ext cx="8735325" cy="2376264"/>
          </a:xfrm>
        </p:spPr>
        <p:txBody>
          <a:bodyPr rtlCol="0">
            <a:normAutofit fontScale="92500" lnSpcReduction="10000"/>
          </a:bodyPr>
          <a:lstStyle/>
          <a:p>
            <a:endParaRPr lang="fr-FR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fr-FR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     {</a:t>
            </a:r>
          </a:p>
          <a:p>
            <a:r>
              <a:rPr lang="fr-FR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Présenté </a:t>
            </a:r>
            <a:r>
              <a:rPr lang="fr-FR" b="1" dirty="0">
                <a:latin typeface="Andalus" panose="02020603050405020304" pitchFamily="18" charset="-78"/>
                <a:cs typeface="Andalus" panose="02020603050405020304" pitchFamily="18" charset="-78"/>
              </a:rPr>
              <a:t>par</a:t>
            </a:r>
            <a:r>
              <a:rPr lang="fr-FR" dirty="0">
                <a:latin typeface="Andalus" panose="02020603050405020304" pitchFamily="18" charset="-78"/>
                <a:cs typeface="Andalus" panose="02020603050405020304" pitchFamily="18" charset="-78"/>
              </a:rPr>
              <a:t> : </a:t>
            </a:r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Yomna Chelly,</a:t>
            </a:r>
          </a:p>
          <a:p>
            <a:r>
              <a:rPr lang="fr-FR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Encadré </a:t>
            </a:r>
            <a:r>
              <a:rPr lang="fr-FR" b="1" dirty="0">
                <a:latin typeface="Andalus" panose="02020603050405020304" pitchFamily="18" charset="-78"/>
                <a:cs typeface="Andalus" panose="02020603050405020304" pitchFamily="18" charset="-78"/>
              </a:rPr>
              <a:t>par</a:t>
            </a:r>
            <a:r>
              <a:rPr lang="fr-FR" dirty="0">
                <a:latin typeface="Andalus" panose="02020603050405020304" pitchFamily="18" charset="-78"/>
                <a:cs typeface="Andalus" panose="02020603050405020304" pitchFamily="18" charset="-78"/>
              </a:rPr>
              <a:t> : </a:t>
            </a:r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Amiri </a:t>
            </a: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Ahmed </a:t>
            </a:r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Amine,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fr-FR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Organisme </a:t>
            </a:r>
            <a:r>
              <a:rPr lang="fr-FR" b="1" dirty="0">
                <a:latin typeface="Andalus" panose="02020603050405020304" pitchFamily="18" charset="-78"/>
                <a:cs typeface="Andalus" panose="02020603050405020304" pitchFamily="18" charset="-78"/>
              </a:rPr>
              <a:t>d’accueil</a:t>
            </a:r>
            <a:r>
              <a:rPr lang="fr-FR" dirty="0">
                <a:latin typeface="Andalus" panose="02020603050405020304" pitchFamily="18" charset="-78"/>
                <a:cs typeface="Andalus" panose="02020603050405020304" pitchFamily="18" charset="-78"/>
              </a:rPr>
              <a:t> : </a:t>
            </a:r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ST2I,</a:t>
            </a:r>
          </a:p>
          <a:p>
            <a:r>
              <a:rPr lang="fr-FR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Année </a:t>
            </a:r>
            <a:r>
              <a:rPr lang="fr-FR" b="1" dirty="0">
                <a:latin typeface="Andalus" panose="02020603050405020304" pitchFamily="18" charset="-78"/>
                <a:cs typeface="Andalus" panose="02020603050405020304" pitchFamily="18" charset="-78"/>
              </a:rPr>
              <a:t>universitaire</a:t>
            </a:r>
            <a:r>
              <a:rPr lang="fr-FR" dirty="0">
                <a:latin typeface="Andalus" panose="02020603050405020304" pitchFamily="18" charset="-78"/>
                <a:cs typeface="Andalus" panose="02020603050405020304" pitchFamily="18" charset="-78"/>
              </a:rPr>
              <a:t> : </a:t>
            </a:r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2024/2025</a:t>
            </a:r>
          </a:p>
          <a:p>
            <a:r>
              <a:rPr lang="fr-FR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      }</a:t>
            </a:r>
            <a:endParaRPr lang="fr-FR" b="1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Image 5" descr="ISET-ZAGHOUAN-Officiell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188640"/>
            <a:ext cx="967740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88640"/>
            <a:ext cx="936104" cy="10081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9956" y="2204864"/>
            <a:ext cx="1007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Développement d’une Application Web pour la Gestion des Congés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1628800"/>
            <a:ext cx="3240360" cy="33123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124744"/>
            <a:ext cx="648072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268760"/>
            <a:ext cx="10153128" cy="41044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0" t="11093" b="1516"/>
          <a:stretch/>
        </p:blipFill>
        <p:spPr>
          <a:xfrm>
            <a:off x="2807208" y="1844824"/>
            <a:ext cx="8471780" cy="343814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 r="4199"/>
          <a:stretch/>
        </p:blipFill>
        <p:spPr>
          <a:xfrm>
            <a:off x="9550796" y="1916832"/>
            <a:ext cx="1767025" cy="12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 r="4199"/>
          <a:stretch/>
        </p:blipFill>
        <p:spPr>
          <a:xfrm>
            <a:off x="4582244" y="2132856"/>
            <a:ext cx="2592288" cy="18742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3068960"/>
            <a:ext cx="10058400" cy="29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3"/>
          <a:stretch/>
        </p:blipFill>
        <p:spPr>
          <a:xfrm>
            <a:off x="3574132" y="1700808"/>
            <a:ext cx="5209200" cy="3528392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00808"/>
            <a:ext cx="597313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3928E-6 -2.59259E-6 L -0.24993 -2.59259E-6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268760"/>
            <a:ext cx="5688632" cy="38748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66"/>
          <a:stretch/>
        </p:blipFill>
        <p:spPr>
          <a:xfrm>
            <a:off x="4366220" y="1268760"/>
            <a:ext cx="4392488" cy="38884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628800"/>
            <a:ext cx="362027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2167E-6 1.48148E-6 L -0.24993 1.48148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124744"/>
            <a:ext cx="9736318" cy="46306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556792"/>
            <a:ext cx="9721080" cy="39604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556792"/>
            <a:ext cx="9721080" cy="39604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012" y="1556792"/>
            <a:ext cx="8280920" cy="39604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/>
          <a:srcRect r="859"/>
          <a:stretch/>
        </p:blipFill>
        <p:spPr>
          <a:xfrm>
            <a:off x="2494012" y="1556792"/>
            <a:ext cx="8280920" cy="396044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4012" y="5085184"/>
            <a:ext cx="8280920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6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7828" y="0"/>
            <a:ext cx="10360501" cy="949920"/>
          </a:xfrm>
        </p:spPr>
        <p:txBody>
          <a:bodyPr/>
          <a:lstStyle/>
          <a:p>
            <a:r>
              <a:rPr lang="fr-FR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08" y="1916832"/>
            <a:ext cx="4648200" cy="28733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662364" y="1916832"/>
            <a:ext cx="2366962" cy="28803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8"/>
          <a:stretch/>
        </p:blipFill>
        <p:spPr>
          <a:xfrm>
            <a:off x="3358108" y="1916832"/>
            <a:ext cx="2304256" cy="288032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844825"/>
            <a:ext cx="1584176" cy="9012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138">
                        <a14:foregroundMark x1="52011" y1="52381" x2="52011" y2="52381"/>
                        <a14:foregroundMark x1="73276" y1="40476" x2="42529" y2="71825"/>
                        <a14:foregroundMark x1="42529" y1="71825" x2="41379" y2="68254"/>
                        <a14:foregroundMark x1="41379" y1="68254" x2="60057" y2="29365"/>
                        <a14:foregroundMark x1="27874" y1="52381" x2="43678" y2="67460"/>
                        <a14:foregroundMark x1="71839" y1="28571" x2="72126" y2="68651"/>
                        <a14:foregroundMark x1="51724" y1="77778" x2="79310" y2="60714"/>
                        <a14:foregroundMark x1="31034" y1="79365" x2="29885" y2="80159"/>
                        <a14:backgroundMark x1="54023" y1="46429" x2="54023" y2="4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3" y="4075434"/>
            <a:ext cx="864095" cy="6257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t="20382" r="21165" b="21315"/>
          <a:stretch/>
        </p:blipFill>
        <p:spPr>
          <a:xfrm>
            <a:off x="7174532" y="1916832"/>
            <a:ext cx="693869" cy="7200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3981061"/>
            <a:ext cx="1512168" cy="100811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7" y="4131965"/>
            <a:ext cx="576063" cy="5760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4077072"/>
            <a:ext cx="1224136" cy="7712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4077072"/>
            <a:ext cx="634380" cy="6343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4005064"/>
            <a:ext cx="792088" cy="79208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836712"/>
            <a:ext cx="1063005" cy="10630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908720"/>
            <a:ext cx="936104" cy="93610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3212976"/>
            <a:ext cx="1625779" cy="162577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3356992"/>
            <a:ext cx="1162561" cy="11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3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453E-6 -1.85185E-6 L 0.25007 -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6608E-6 -1.85185E-6 L -0.24994 -1.85185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718E-7 -2.22222E-6 L 0.16645 -0.1932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22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897E-6 -4.44444E-6 L 0.24524 -0.18588 " pathEditMode="relative" rAng="0" ptsTypes="AA">
                                      <p:cBhvr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6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04E-6 -4.81481E-6 L 3.5504E-6 0.25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7348E-7 4.81481E-6 L -6.17348E-7 0.25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00417 L -0.00247 0.12176 " pathEditMode="relative" rAng="0" ptsTypes="AA">
                                      <p:cBhvr>
                                        <p:cTn id="50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7911E-6 3.33333E-6 L -0.00286 0.12083 " pathEditMode="relative" rAng="0" ptsTypes="AA">
                                      <p:cBhvr>
                                        <p:cTn id="5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0492E-6 2.96296E-6 L -0.03998 0.0669 C -0.04897 0.08102 -0.05405 0.10208 -0.05405 0.12407 C -0.05405 0.14907 -0.04897 0.16898 -0.03998 0.1831 L -4.90492E-6 0.25 " pathEditMode="relative" rAng="0" ptsTypes="AAAAA">
                                      <p:cBhvr>
                                        <p:cTn id="7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9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 0.067 C 0.049 0.081 0.054 0.102 0.054 0.124 C 0.054 0.149 0.049 0.169 0.04 0.183 L 0 0.25 E" pathEditMode="relative" ptsTypes="">
                                      <p:cBhvr>
                                        <p:cTn id="84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785E-6 -4.44444E-6 L 2.92785E-6 0.25 " pathEditMode="relative" rAng="0" ptsTypes="AA">
                                      <p:cBhvr>
                                        <p:cTn id="9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0039E-6 -4.44444E-6 L 0.003 0.11181 " pathEditMode="relative" rAng="0" ptsTypes="AA">
                                      <p:cBhvr>
                                        <p:cTn id="100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820" y="-315416"/>
            <a:ext cx="10360501" cy="1223963"/>
          </a:xfrm>
        </p:spPr>
        <p:txBody>
          <a:bodyPr>
            <a:normAutofit/>
          </a:bodyPr>
          <a:lstStyle/>
          <a:p>
            <a:pPr marL="342900" indent="-342900"/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Tests et validation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836712"/>
            <a:ext cx="8352928" cy="4548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à coins arrondis 8"/>
          <p:cNvSpPr/>
          <p:nvPr/>
        </p:nvSpPr>
        <p:spPr>
          <a:xfrm>
            <a:off x="7102524" y="4221088"/>
            <a:ext cx="4248472" cy="1634490"/>
          </a:xfrm>
          <a:prstGeom prst="roundRect">
            <a:avLst/>
          </a:prstGeom>
          <a:ln>
            <a:solidFill>
              <a:srgbClr val="009999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800" dirty="0"/>
              <a:t>En effet, nous avons débuté les tests des API avec </a:t>
            </a:r>
            <a:r>
              <a:rPr lang="fr-FR" sz="1800" b="1" dirty="0" err="1"/>
              <a:t>Postman</a:t>
            </a:r>
            <a:r>
              <a:rPr lang="fr-FR" sz="1800" dirty="0"/>
              <a:t>, qui offre une interface simple et rapide pour envoyer des requêtes </a:t>
            </a:r>
            <a:r>
              <a:rPr lang="fr-FR" sz="1800" b="1" dirty="0"/>
              <a:t>HTTP</a:t>
            </a:r>
            <a:r>
              <a:rPr lang="fr-FR" sz="1800" dirty="0"/>
              <a:t> et analyser les réponses. </a:t>
            </a:r>
            <a:endParaRPr lang="fr-FR" sz="1800" dirty="0" smtClean="0"/>
          </a:p>
        </p:txBody>
      </p:sp>
      <p:sp>
        <p:nvSpPr>
          <p:cNvPr id="10" name="Rectangle à coins arrondis 9"/>
          <p:cNvSpPr/>
          <p:nvPr/>
        </p:nvSpPr>
        <p:spPr>
          <a:xfrm>
            <a:off x="6526460" y="4221088"/>
            <a:ext cx="5206652" cy="1634490"/>
          </a:xfrm>
          <a:prstGeom prst="roundRect">
            <a:avLst/>
          </a:prstGeom>
          <a:ln>
            <a:solidFill>
              <a:srgbClr val="009999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800" dirty="0"/>
              <a:t>Cependant, une fois l'API en place, nous avons décidé de passer à </a:t>
            </a:r>
            <a:r>
              <a:rPr lang="fr-FR" sz="1800" b="1" dirty="0" err="1"/>
              <a:t>Swagger</a:t>
            </a:r>
            <a:r>
              <a:rPr lang="fr-FR" sz="1800" dirty="0"/>
              <a:t> afin de bénéficier d'une documentation interactive générée automatiquement, ce qui facilite les tests et la compréhension de l'API.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828" y="764704"/>
            <a:ext cx="1728192" cy="17281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9253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65820" y="-171400"/>
            <a:ext cx="10360501" cy="1223963"/>
          </a:xfrm>
        </p:spPr>
        <p:txBody>
          <a:bodyPr>
            <a:normAutofit/>
          </a:bodyPr>
          <a:lstStyle/>
          <a:p>
            <a:pPr marL="342900" indent="-342900"/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Tests et validation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196752"/>
            <a:ext cx="10401470" cy="28803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196752"/>
            <a:ext cx="10351259" cy="28803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28" y="1196752"/>
            <a:ext cx="10369152" cy="28803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196752"/>
            <a:ext cx="10369152" cy="2880320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96636" y="4406334"/>
            <a:ext cx="7776864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Pour configurer </a:t>
            </a:r>
            <a:r>
              <a:rPr kumimoji="0" lang="fr-FR" sz="2000" i="0" u="none" strike="noStrike" normalizeH="0" baseline="0" dirty="0" err="1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Swagger</a:t>
            </a: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, on commence par ajouter la dépendance </a:t>
            </a:r>
            <a:r>
              <a:rPr kumimoji="0" lang="fr-FR" sz="2000" i="0" u="none" strike="noStrike" normalizeH="0" baseline="0" dirty="0" err="1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Swagger</a:t>
            </a: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dans le fichier </a:t>
            </a: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pom.xml</a:t>
            </a: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Ensuite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, 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o</a:t>
            </a:r>
            <a:r>
              <a:rPr lang="fr-FR" sz="200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n 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crée un fichier </a:t>
            </a:r>
            <a:r>
              <a:rPr lang="fr-FR" sz="2000" dirty="0" err="1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OpenAPIConfig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 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dans le dossier de 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configuration pour rendre l'API accessible via l'interface </a:t>
            </a:r>
            <a:r>
              <a:rPr lang="fr-FR" sz="2000" dirty="0" err="1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Swagger</a:t>
            </a:r>
            <a: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.</a:t>
            </a:r>
            <a:br>
              <a:rPr lang="fr-FR" sz="20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</a:b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Ensuite, on peut accéder à l'interface à travers  l'adresse suivante : </a:t>
            </a: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</a:rPr>
              <a:t>http://localhost:8080/swagger-ui/index.html#/</a:t>
            </a:r>
            <a:r>
              <a:rPr kumimoji="0" lang="fr-FR" sz="2000" i="0" u="none" strike="noStrike" normalizeH="0" baseline="0" dirty="0" smtClean="0">
                <a:ln w="0"/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kumimoji="0" lang="fr-FR" sz="2000" i="0" u="none" strike="noStrike" normalizeH="0" baseline="0" dirty="0" smtClean="0">
              <a:ln w="0"/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3852" y="4077072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Cette interface permet non seulement de visualiser l'API, mais aussi de tester différentes API directement depuis le navigateur.</a:t>
            </a:r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4365104"/>
            <a:ext cx="2857459" cy="1800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1461" y="4365104"/>
            <a:ext cx="4047248" cy="215211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4509120"/>
            <a:ext cx="38950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5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1196752"/>
            <a:ext cx="5256584" cy="4920938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765820" y="-387424"/>
            <a:ext cx="10360501" cy="1223963"/>
          </a:xfrm>
        </p:spPr>
        <p:txBody>
          <a:bodyPr>
            <a:normAutofit/>
          </a:bodyPr>
          <a:lstStyle/>
          <a:p>
            <a:r>
              <a:rPr lang="fr-FR" sz="4400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défis </a:t>
            </a:r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rencontrés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00" l="0" r="100000">
                        <a14:foregroundMark x1="32200" y1="46167" x2="19200" y2="55000"/>
                        <a14:foregroundMark x1="19200" y1="55000" x2="19500" y2="47000"/>
                        <a14:foregroundMark x1="17500" y1="59500" x2="18600" y2="69833"/>
                        <a14:foregroundMark x1="22700" y1="74833" x2="31700" y2="75000"/>
                        <a14:foregroundMark x1="21500" y1="71000" x2="28300" y2="68167"/>
                        <a14:foregroundMark x1="29700" y1="66500" x2="31600" y2="64333"/>
                        <a14:foregroundMark x1="32500" y1="63333" x2="34400" y2="59500"/>
                        <a14:foregroundMark x1="32300" y1="63500" x2="35100" y2="57667"/>
                        <a14:foregroundMark x1="38100" y1="66167" x2="38100" y2="66167"/>
                        <a14:foregroundMark x1="36600" y1="43667" x2="36600" y2="43667"/>
                        <a14:foregroundMark x1="36800" y1="42667" x2="36800" y2="42667"/>
                        <a14:foregroundMark x1="37600" y1="45333" x2="37600" y2="45333"/>
                        <a14:foregroundMark x1="38100" y1="47833" x2="38100" y2="47833"/>
                        <a14:foregroundMark x1="38400" y1="51667" x2="38400" y2="51667"/>
                        <a14:foregroundMark x1="38700" y1="54833" x2="38700" y2="54833"/>
                        <a14:foregroundMark x1="39000" y1="58500" x2="39000" y2="58500"/>
                        <a14:foregroundMark x1="38700" y1="62500" x2="38700" y2="62500"/>
                        <a14:foregroundMark x1="38400" y1="65167" x2="38400" y2="65167"/>
                        <a14:foregroundMark x1="50000" y1="54500" x2="50000" y2="54500"/>
                        <a14:foregroundMark x1="47300" y1="55000" x2="44000" y2="53667"/>
                        <a14:foregroundMark x1="43200" y1="54333" x2="42700" y2="58167"/>
                        <a14:foregroundMark x1="44300" y1="59333" x2="47200" y2="61167"/>
                        <a14:foregroundMark x1="49800" y1="56000" x2="49800" y2="68667"/>
                        <a14:foregroundMark x1="59400" y1="53833" x2="59500" y2="65000"/>
                        <a14:foregroundMark x1="65700" y1="47500" x2="65700" y2="47500"/>
                        <a14:foregroundMark x1="65600" y1="53333" x2="65700" y2="64000"/>
                        <a14:foregroundMark x1="68100" y1="54500" x2="68300" y2="65667"/>
                        <a14:foregroundMark x1="70400" y1="55000" x2="73600" y2="54333"/>
                        <a14:foregroundMark x1="74100" y1="55500" x2="74100" y2="55500"/>
                        <a14:foregroundMark x1="78100" y1="54833" x2="77100" y2="60833"/>
                        <a14:foregroundMark x1="77700" y1="63500" x2="79800" y2="66000"/>
                        <a14:foregroundMark x1="84000" y1="54500" x2="83800" y2="64833"/>
                        <a14:foregroundMark x1="51600" y1="55167" x2="54400" y2="54167"/>
                        <a14:foregroundMark x1="42800" y1="70500" x2="43000" y2="76667"/>
                        <a14:foregroundMark x1="45200" y1="74167" x2="45200" y2="74167"/>
                        <a14:foregroundMark x1="43700" y1="70000" x2="43700" y2="70000"/>
                        <a14:foregroundMark x1="50100" y1="74333" x2="50100" y2="74333"/>
                        <a14:foregroundMark x1="50500" y1="76167" x2="50500" y2="76167"/>
                        <a14:foregroundMark x1="47400" y1="76000" x2="47400" y2="76000"/>
                        <a14:foregroundMark x1="50100" y1="78167" x2="50100" y2="78167"/>
                        <a14:foregroundMark x1="49100" y1="78667" x2="49100" y2="78667"/>
                        <a14:foregroundMark x1="48300" y1="73500" x2="48300" y2="73500"/>
                        <a14:foregroundMark x1="49300" y1="73500" x2="49300" y2="73500"/>
                        <a14:foregroundMark x1="55500" y1="75333" x2="55500" y2="75333"/>
                        <a14:foregroundMark x1="52300" y1="74333" x2="52300" y2="74333"/>
                        <a14:foregroundMark x1="52200" y1="76667" x2="52200" y2="76667"/>
                        <a14:foregroundMark x1="55000" y1="74000" x2="55000" y2="74000"/>
                        <a14:foregroundMark x1="54000" y1="72833" x2="54000" y2="72833"/>
                        <a14:foregroundMark x1="54300" y1="78500" x2="54300" y2="78500"/>
                        <a14:foregroundMark x1="57000" y1="75833" x2="57000" y2="75833"/>
                        <a14:foregroundMark x1="57200" y1="73167" x2="57200" y2="73167"/>
                        <a14:foregroundMark x1="57400" y1="77667" x2="57400" y2="77667"/>
                        <a14:backgroundMark x1="44400" y1="75333" x2="44400" y2="7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404664"/>
            <a:ext cx="9935261" cy="596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4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5780" y="1340768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fr-FR" sz="5400" b="1" i="1" cap="all" spc="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Introduction</a:t>
            </a:r>
            <a:r>
              <a:rPr lang="fr-FR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3501008"/>
            <a:ext cx="3096344" cy="21462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501008"/>
            <a:ext cx="3157280" cy="21602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3501008"/>
            <a:ext cx="309634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909836" y="-387424"/>
            <a:ext cx="10360501" cy="1223963"/>
          </a:xfrm>
        </p:spPr>
        <p:txBody>
          <a:bodyPr>
            <a:normAutofit/>
          </a:bodyPr>
          <a:lstStyle/>
          <a:p>
            <a:r>
              <a:rPr lang="fr-FR" sz="4400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défis </a:t>
            </a:r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rencontrés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764704"/>
            <a:ext cx="4909245" cy="5688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196752"/>
            <a:ext cx="2270957" cy="2034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196752"/>
            <a:ext cx="2304256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501008"/>
            <a:ext cx="2304256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3501009"/>
            <a:ext cx="2304256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909836" y="-387424"/>
            <a:ext cx="10360501" cy="1223963"/>
          </a:xfrm>
        </p:spPr>
        <p:txBody>
          <a:bodyPr>
            <a:normAutofit/>
          </a:bodyPr>
          <a:lstStyle/>
          <a:p>
            <a:r>
              <a:rPr lang="fr-FR" sz="4400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défis </a:t>
            </a:r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rencontrés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196752"/>
            <a:ext cx="7893693" cy="5322604"/>
          </a:xfrm>
          <a:prstGeom prst="rect">
            <a:avLst/>
          </a:prstGeom>
        </p:spPr>
      </p:pic>
      <p:sp>
        <p:nvSpPr>
          <p:cNvPr id="6" name="Pensées 5"/>
          <p:cNvSpPr/>
          <p:nvPr/>
        </p:nvSpPr>
        <p:spPr>
          <a:xfrm>
            <a:off x="117748" y="2420888"/>
            <a:ext cx="2304256" cy="1827193"/>
          </a:xfrm>
          <a:prstGeom prst="cloudCallout">
            <a:avLst>
              <a:gd name="adj1" fmla="val 69596"/>
              <a:gd name="adj2" fmla="val 43594"/>
            </a:avLst>
          </a:prstGeom>
          <a:ln>
            <a:solidFill>
              <a:srgbClr val="A96B0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800" dirty="0" smtClean="0"/>
              <a:t>Le client </a:t>
            </a:r>
            <a:r>
              <a:rPr lang="fr-FR" sz="1800" dirty="0"/>
              <a:t>envoie une requête via une interface</a:t>
            </a:r>
            <a:endParaRPr lang="fr-FR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044" y="4293096"/>
            <a:ext cx="864096" cy="144016"/>
          </a:xfrm>
          <a:prstGeom prst="rect">
            <a:avLst/>
          </a:prstGeom>
          <a:solidFill>
            <a:srgbClr val="EDA332"/>
          </a:solidFill>
          <a:ln>
            <a:solidFill>
              <a:srgbClr val="EDA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9" name="Pensées 8"/>
          <p:cNvSpPr/>
          <p:nvPr/>
        </p:nvSpPr>
        <p:spPr>
          <a:xfrm>
            <a:off x="1629916" y="1268760"/>
            <a:ext cx="3622477" cy="2670512"/>
          </a:xfrm>
          <a:prstGeom prst="cloudCallout">
            <a:avLst>
              <a:gd name="adj1" fmla="val 50687"/>
              <a:gd name="adj2" fmla="val 55271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800" dirty="0">
                <a:solidFill>
                  <a:sysClr val="windowText" lastClr="000000"/>
                </a:solidFill>
              </a:rPr>
              <a:t>Il agit comme point d'entrée. Il reçoit la requête HTTP et l'analyse pour déterminer l'action à effectuer.</a:t>
            </a:r>
          </a:p>
        </p:txBody>
      </p:sp>
      <p:sp>
        <p:nvSpPr>
          <p:cNvPr id="13" name="Pensées 12"/>
          <p:cNvSpPr/>
          <p:nvPr/>
        </p:nvSpPr>
        <p:spPr>
          <a:xfrm>
            <a:off x="3358108" y="4869160"/>
            <a:ext cx="3838499" cy="1639788"/>
          </a:xfrm>
          <a:prstGeom prst="cloudCallout">
            <a:avLst>
              <a:gd name="adj1" fmla="val 44544"/>
              <a:gd name="adj2" fmla="val -65136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600" dirty="0">
                <a:solidFill>
                  <a:sysClr val="windowText" lastClr="000000"/>
                </a:solidFill>
              </a:rPr>
              <a:t>Le contrôleur délègue la logique métier au service, qui gère les règles et les traitements nécessaires.</a:t>
            </a:r>
          </a:p>
        </p:txBody>
      </p:sp>
      <p:sp>
        <p:nvSpPr>
          <p:cNvPr id="14" name="Pensées 13"/>
          <p:cNvSpPr/>
          <p:nvPr/>
        </p:nvSpPr>
        <p:spPr>
          <a:xfrm>
            <a:off x="8902724" y="116632"/>
            <a:ext cx="3046411" cy="2436257"/>
          </a:xfrm>
          <a:prstGeom prst="cloudCallout">
            <a:avLst>
              <a:gd name="adj1" fmla="val -48180"/>
              <a:gd name="adj2" fmla="val 5082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Le service fait appel au </a:t>
            </a:r>
            <a:r>
              <a:rPr lang="fr-FR" sz="1400" dirty="0" err="1">
                <a:solidFill>
                  <a:sysClr val="windowText" lastClr="000000"/>
                </a:solidFill>
              </a:rPr>
              <a:t>repository</a:t>
            </a:r>
            <a:r>
              <a:rPr lang="fr-FR" sz="1400" dirty="0">
                <a:solidFill>
                  <a:sysClr val="windowText" lastClr="000000"/>
                </a:solidFill>
              </a:rPr>
              <a:t> pour interagir avec la base de </a:t>
            </a:r>
            <a:r>
              <a:rPr lang="fr-FR" sz="1400" dirty="0" err="1" smtClean="0">
                <a:solidFill>
                  <a:sysClr val="windowText" lastClr="000000"/>
                </a:solidFill>
              </a:rPr>
              <a:t>données</a:t>
            </a:r>
            <a:r>
              <a:rPr lang="fr-FR" sz="1400" dirty="0" err="1"/>
              <a:t>Grâce</a:t>
            </a:r>
            <a:r>
              <a:rPr lang="fr-FR" sz="1400" dirty="0"/>
              <a:t> à </a:t>
            </a:r>
            <a:r>
              <a:rPr lang="fr-FR" sz="1400" dirty="0" err="1"/>
              <a:t>Spring</a:t>
            </a:r>
            <a:r>
              <a:rPr lang="fr-FR" sz="1400" dirty="0"/>
              <a:t> Data JPA</a:t>
            </a:r>
            <a:r>
              <a:rPr lang="fr-FR" sz="1400" dirty="0" smtClean="0">
                <a:solidFill>
                  <a:sysClr val="windowText" lastClr="000000"/>
                </a:solidFill>
              </a:rPr>
              <a:t>, </a:t>
            </a:r>
            <a:r>
              <a:rPr lang="fr-FR" sz="1400" dirty="0">
                <a:solidFill>
                  <a:sysClr val="windowText" lastClr="000000"/>
                </a:solidFill>
              </a:rPr>
              <a:t>que ce soit pour lire, écrire ou modifier les données.</a:t>
            </a:r>
          </a:p>
        </p:txBody>
      </p:sp>
      <p:sp>
        <p:nvSpPr>
          <p:cNvPr id="17" name="Pensées 16"/>
          <p:cNvSpPr/>
          <p:nvPr/>
        </p:nvSpPr>
        <p:spPr>
          <a:xfrm>
            <a:off x="8830716" y="1124744"/>
            <a:ext cx="3168353" cy="2436257"/>
          </a:xfrm>
          <a:prstGeom prst="cloudCallout">
            <a:avLst>
              <a:gd name="adj1" fmla="val -22757"/>
              <a:gd name="adj2" fmla="val 7209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Les données manipulées dans le service et le </a:t>
            </a:r>
            <a:r>
              <a:rPr lang="fr-FR" sz="1400" dirty="0" err="1">
                <a:solidFill>
                  <a:sysClr val="windowText" lastClr="000000"/>
                </a:solidFill>
              </a:rPr>
              <a:t>repository</a:t>
            </a:r>
            <a:r>
              <a:rPr lang="fr-FR" sz="1400" dirty="0">
                <a:solidFill>
                  <a:sysClr val="windowText" lastClr="000000"/>
                </a:solidFill>
              </a:rPr>
              <a:t> sont représentées sous forme d'objets correspondant aux tables de la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16832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7" grpId="1" animBg="1"/>
      <p:bldP spid="17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74" r="97935">
                        <a14:foregroundMark x1="15109" y1="49130" x2="15109" y2="49130"/>
                        <a14:foregroundMark x1="32174" y1="50870" x2="32174" y2="50870"/>
                        <a14:foregroundMark x1="43587" y1="50217" x2="43587" y2="50217"/>
                        <a14:foregroundMark x1="55217" y1="50435" x2="55217" y2="50435"/>
                        <a14:foregroundMark x1="66413" y1="50652" x2="66413" y2="50652"/>
                        <a14:foregroundMark x1="77500" y1="51087" x2="77500" y2="51087"/>
                        <a14:foregroundMark x1="88152" y1="42826" x2="88152" y2="42826"/>
                        <a14:foregroundMark x1="67174" y1="40870" x2="67174" y2="40870"/>
                        <a14:backgroundMark x1="32609" y1="44565" x2="32609" y2="44565"/>
                        <a14:backgroundMark x1="79891" y1="42826" x2="79891" y2="42826"/>
                        <a14:backgroundMark x1="66304" y1="50870" x2="66304" y2="50870"/>
                        <a14:backgroundMark x1="66196" y1="50435" x2="66196" y2="50435"/>
                        <a14:backgroundMark x1="69565" y1="50870" x2="69565" y2="50870"/>
                        <a14:backgroundMark x1="73043" y1="43043" x2="73043" y2="43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620688"/>
            <a:ext cx="10369152" cy="5184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9836" y="188640"/>
            <a:ext cx="3544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d'autre </a:t>
            </a:r>
            <a:r>
              <a:rPr lang="fr-FR" sz="4400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part…</a:t>
            </a:r>
            <a:endParaRPr lang="fr-FR" sz="4400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6992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332656"/>
            <a:ext cx="2753109" cy="61540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9836" y="188640"/>
            <a:ext cx="3544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d'autre </a:t>
            </a:r>
            <a:r>
              <a:rPr lang="fr-FR" sz="4400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part…</a:t>
            </a:r>
            <a:endParaRPr lang="fr-FR" sz="4400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5860" y="1052736"/>
            <a:ext cx="6092825" cy="341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Travailler avec </a:t>
            </a:r>
            <a:r>
              <a:rPr lang="fr-FR" dirty="0" err="1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Angular</a:t>
            </a:r>
            <a:r>
              <a:rPr lang="fr-FR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m'a permis de créer </a:t>
            </a:r>
            <a:r>
              <a:rPr lang="fr-FR" dirty="0" smtClean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une applications </a:t>
            </a:r>
            <a:r>
              <a:rPr lang="fr-FR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web dynamiques en utilisant des composants, des services et des modules pour une structure claire. Le data </a:t>
            </a:r>
            <a:r>
              <a:rPr lang="fr-FR" dirty="0" err="1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binding</a:t>
            </a:r>
            <a:r>
              <a:rPr lang="fr-FR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m'a aidé à lier facilement les données aux vues, et le routage a facilité la navigation sans recharger la page. </a:t>
            </a:r>
            <a:r>
              <a:rPr lang="fr-FR" dirty="0" err="1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Angular</a:t>
            </a:r>
            <a:r>
              <a:rPr lang="fr-FR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a aussi simplifié l'intégration des API et la gestion des données asynchrones avec la bibliothèque </a:t>
            </a:r>
            <a:r>
              <a:rPr lang="fr-FR" dirty="0" err="1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RxJS</a:t>
            </a:r>
            <a:r>
              <a:rPr lang="fr-FR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</p:txBody>
      </p:sp>
      <p:sp>
        <p:nvSpPr>
          <p:cNvPr id="7" name="Ellipse 6"/>
          <p:cNvSpPr/>
          <p:nvPr/>
        </p:nvSpPr>
        <p:spPr>
          <a:xfrm rot="20999950">
            <a:off x="8121828" y="312663"/>
            <a:ext cx="1596946" cy="19271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8" name="Ellipse 7"/>
          <p:cNvSpPr/>
          <p:nvPr/>
        </p:nvSpPr>
        <p:spPr>
          <a:xfrm>
            <a:off x="8182644" y="3789040"/>
            <a:ext cx="1501177" cy="5548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9" name="Ellipse 8"/>
          <p:cNvSpPr/>
          <p:nvPr/>
        </p:nvSpPr>
        <p:spPr>
          <a:xfrm>
            <a:off x="8254652" y="6093296"/>
            <a:ext cx="1501177" cy="5548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6843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765820" y="-315416"/>
            <a:ext cx="10360501" cy="1223963"/>
          </a:xfrm>
        </p:spPr>
        <p:txBody>
          <a:bodyPr>
            <a:normAutofit/>
          </a:bodyPr>
          <a:lstStyle/>
          <a:p>
            <a:r>
              <a:rPr lang="fr-FR" sz="4400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défis rencontrés &amp;&amp; </a:t>
            </a:r>
            <a:r>
              <a:rPr lang="fr-FR" sz="44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découverte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476672"/>
            <a:ext cx="5205443" cy="52054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0316" y="1484784"/>
            <a:ext cx="6552728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l'une des choses qui m'a vraiment attiré a été l'intégration de l'authentification avec JWT (JSON Web </a:t>
            </a:r>
            <a:r>
              <a:rPr lang="fr-FR" sz="2800" dirty="0" err="1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fr-FR" sz="28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 Ce système permet de sécuriser les échanges entre le client et le serveur en générant un </a:t>
            </a:r>
            <a:r>
              <a:rPr lang="fr-FR" sz="2800" dirty="0" err="1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fr-FR" sz="280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signé, assurant ainsi l'identité de l'utilisateur sans stocker de sessions côté serveur.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374332" y="2780928"/>
            <a:ext cx="3240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9478788" y="3645024"/>
            <a:ext cx="1728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498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7828" y="188640"/>
            <a:ext cx="5174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Conclusion et perspectives</a:t>
            </a: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654973171"/>
              </p:ext>
            </p:extLst>
          </p:nvPr>
        </p:nvGraphicFramePr>
        <p:xfrm>
          <a:off x="1125860" y="692696"/>
          <a:ext cx="7932097" cy="505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t="9705" r="9654" b="10176"/>
          <a:stretch/>
        </p:blipFill>
        <p:spPr>
          <a:xfrm>
            <a:off x="1125860" y="1052736"/>
            <a:ext cx="1296144" cy="1303860"/>
          </a:xfrm>
          <a:prstGeom prst="ellipse">
            <a:avLst/>
          </a:prstGeom>
          <a:ln w="28575" cap="rnd">
            <a:solidFill>
              <a:srgbClr val="00999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97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stionCongeStag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12" y="116632"/>
            <a:ext cx="11593288" cy="6521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30716" y="4941168"/>
            <a:ext cx="31203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Merci !</a:t>
            </a:r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7868" y="116632"/>
            <a:ext cx="3435369" cy="1223963"/>
          </a:xfrm>
        </p:spPr>
        <p:txBody>
          <a:bodyPr/>
          <a:lstStyle/>
          <a:p>
            <a:r>
              <a:rPr lang="fr-FR" sz="4400" cap="all" spc="200" dirty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Sommaire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7868" y="1340768"/>
            <a:ext cx="3986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 de l’entreprise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7868" y="1844824"/>
            <a:ext cx="3974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Thème et objectifs du stage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7868" y="2852936"/>
            <a:ext cx="491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Spécifications et modélisation UML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7868" y="3356992"/>
            <a:ext cx="4972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Réalisation et technologies utilisées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7868" y="3861048"/>
            <a:ext cx="5051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Tests </a:t>
            </a:r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.. Validation &amp; défis rencontrés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7868" y="4365104"/>
            <a:ext cx="3855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 et perspectives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97868" y="2348880"/>
            <a:ext cx="3754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Arborescence du site web</a:t>
            </a:r>
          </a:p>
        </p:txBody>
      </p:sp>
    </p:spTree>
    <p:extLst>
      <p:ext uri="{BB962C8B-B14F-4D97-AF65-F5344CB8AC3E}">
        <p14:creationId xmlns:p14="http://schemas.microsoft.com/office/powerpoint/2010/main" val="2083901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188640"/>
            <a:ext cx="10360501" cy="1223963"/>
          </a:xfrm>
        </p:spPr>
        <p:txBody>
          <a:bodyPr>
            <a:normAutofit/>
          </a:bodyPr>
          <a:lstStyle/>
          <a:p>
            <a:r>
              <a:rPr lang="fr-FR" sz="4400" cap="all" spc="200" dirty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ST2I en </a:t>
            </a:r>
            <a:r>
              <a:rPr lang="fr-FR" sz="4400" cap="all" spc="200" dirty="0" smtClean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bref:</a:t>
            </a:r>
            <a:endParaRPr lang="fr-FR" sz="4400" cap="all" spc="200" dirty="0">
              <a:solidFill>
                <a:schemeClr val="accent1"/>
              </a:solidFill>
              <a:latin typeface="Andalus" panose="02020603050405020304" pitchFamily="18" charset="-78"/>
              <a:ea typeface="+mn-ea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9796" y="1124744"/>
            <a:ext cx="102346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‘‘</a:t>
            </a:r>
            <a:r>
              <a:rPr lang="fr-FR" sz="5400" b="1" dirty="0" smtClean="0"/>
              <a:t> </a:t>
            </a:r>
            <a:r>
              <a:rPr lang="fr-FR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La </a:t>
            </a:r>
            <a:r>
              <a:rPr lang="fr-F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Société Tunisienne d'Informatique pour </a:t>
            </a:r>
            <a:r>
              <a:rPr lang="fr-FR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l'Ingénierie’’ 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2276872"/>
            <a:ext cx="2232248" cy="2403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17948" y="1988840"/>
            <a:ext cx="8136904" cy="334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450215">
              <a:lnSpc>
                <a:spcPct val="150000"/>
              </a:lnSpc>
              <a:spcAft>
                <a:spcPts val="500"/>
              </a:spcAft>
            </a:pPr>
            <a:r>
              <a:rPr lang="fr-FR" dirty="0" smtClean="0">
                <a:latin typeface="Sitka Tex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Fondée </a:t>
            </a:r>
            <a:r>
              <a:rPr lang="fr-FR" dirty="0">
                <a:latin typeface="Sitka Tex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1993, ST2I est une filiale du groupe international </a:t>
            </a:r>
            <a:r>
              <a:rPr lang="fr-FR" dirty="0" smtClean="0">
                <a:latin typeface="Sitka Tex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d’ingénierie. </a:t>
            </a:r>
            <a:r>
              <a:rPr lang="fr-FR" dirty="0">
                <a:latin typeface="Sitka Tex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Elle se spécialise dans le conseil, la conception et l'optimisation des systèmes d'information. L'entreprise compte entre 100 et 200 employés, dont une centaine d’ingénieurs en informatique et en télécommunication. </a:t>
            </a:r>
            <a:endParaRPr lang="fr-F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03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00718 L 0.32782 0.297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1" y="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7828" y="0"/>
            <a:ext cx="10360501" cy="1223963"/>
          </a:xfrm>
        </p:spPr>
        <p:txBody>
          <a:bodyPr>
            <a:normAutofit/>
          </a:bodyPr>
          <a:lstStyle/>
          <a:p>
            <a:r>
              <a:rPr lang="fr-FR" sz="4400" cap="all" spc="200" dirty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Thème et objectifs du stage</a:t>
            </a:r>
            <a:endParaRPr lang="fr-FR" sz="4400" cap="all" spc="200" dirty="0">
              <a:solidFill>
                <a:srgbClr val="009999"/>
              </a:solidFill>
              <a:latin typeface="Andalus" panose="02020603050405020304" pitchFamily="18" charset="-78"/>
              <a:ea typeface="+mn-ea"/>
              <a:cs typeface="Andalus" panose="02020603050405020304" pitchFamily="18" charset="-78"/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25965493"/>
              </p:ext>
            </p:extLst>
          </p:nvPr>
        </p:nvGraphicFramePr>
        <p:xfrm>
          <a:off x="1053852" y="1196752"/>
          <a:ext cx="10009112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Connecteur droit 9"/>
          <p:cNvCxnSpPr/>
          <p:nvPr/>
        </p:nvCxnSpPr>
        <p:spPr>
          <a:xfrm>
            <a:off x="4726260" y="2636912"/>
            <a:ext cx="280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654252" y="2996952"/>
            <a:ext cx="1728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t="14913" r="22829" b="16041"/>
          <a:stretch/>
        </p:blipFill>
        <p:spPr>
          <a:xfrm>
            <a:off x="8974732" y="620688"/>
            <a:ext cx="2557158" cy="2520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6" name="Connecteur droit 15"/>
          <p:cNvCxnSpPr/>
          <p:nvPr/>
        </p:nvCxnSpPr>
        <p:spPr>
          <a:xfrm>
            <a:off x="5806380" y="2276872"/>
            <a:ext cx="280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35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837828" y="-171400"/>
            <a:ext cx="9793088" cy="864096"/>
          </a:xfrm>
        </p:spPr>
        <p:txBody>
          <a:bodyPr>
            <a:normAutofit/>
          </a:bodyPr>
          <a:lstStyle/>
          <a:p>
            <a:pPr marL="342900" indent="-342900"/>
            <a:r>
              <a:rPr lang="fr-FR" sz="40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Spécifications et modélisation UML</a:t>
            </a:r>
          </a:p>
        </p:txBody>
      </p:sp>
      <p:sp>
        <p:nvSpPr>
          <p:cNvPr id="4" name="Rectangle 3"/>
          <p:cNvSpPr/>
          <p:nvPr/>
        </p:nvSpPr>
        <p:spPr>
          <a:xfrm>
            <a:off x="909836" y="548680"/>
            <a:ext cx="2391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Diagramme de </a:t>
            </a:r>
            <a:r>
              <a:rPr lang="fr-F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classe</a:t>
            </a:r>
            <a:endParaRPr lang="fr-F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980728"/>
            <a:ext cx="7925487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45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820" y="-171400"/>
            <a:ext cx="10360501" cy="1223963"/>
          </a:xfrm>
        </p:spPr>
        <p:txBody>
          <a:bodyPr>
            <a:normAutofit/>
          </a:bodyPr>
          <a:lstStyle/>
          <a:p>
            <a:pPr marL="342900" indent="-342900"/>
            <a:r>
              <a:rPr lang="fr-FR" sz="4000" dirty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Spécifications et modélisation UML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7868" y="908720"/>
            <a:ext cx="3388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Diagramme de cas d’utilisation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1412776"/>
            <a:ext cx="7369179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837828" y="16204"/>
            <a:ext cx="10360501" cy="863923"/>
          </a:xfrm>
        </p:spPr>
        <p:txBody>
          <a:bodyPr>
            <a:normAutofit/>
          </a:bodyPr>
          <a:lstStyle/>
          <a:p>
            <a:r>
              <a:rPr lang="fr-FR" sz="4400" cap="all" spc="200" dirty="0" smtClean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Arborescence </a:t>
            </a:r>
            <a:r>
              <a:rPr lang="fr-FR" sz="4400" cap="all" spc="200" dirty="0">
                <a:solidFill>
                  <a:schemeClr val="accent1"/>
                </a:solidFill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du site web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836712"/>
            <a:ext cx="5493856" cy="55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45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837828" y="0"/>
            <a:ext cx="10360501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0099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Réalisation et technologies utilisées</a:t>
            </a:r>
            <a:endParaRPr lang="fr-FR" dirty="0">
              <a:solidFill>
                <a:srgbClr val="009999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980728"/>
            <a:ext cx="3312368" cy="21223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3573016"/>
            <a:ext cx="3312368" cy="21602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980728"/>
            <a:ext cx="3312368" cy="21602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3573016"/>
            <a:ext cx="3312368" cy="21602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980728"/>
            <a:ext cx="3312368" cy="2160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573016"/>
            <a:ext cx="3312368" cy="21602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4293096"/>
            <a:ext cx="132247" cy="13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21778</TotalTime>
  <Words>663</Words>
  <Application>Microsoft Office PowerPoint</Application>
  <PresentationFormat>Personnalisé</PresentationFormat>
  <Paragraphs>67</Paragraphs>
  <Slides>26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6" baseType="lpstr">
      <vt:lpstr>Arial Unicode MS</vt:lpstr>
      <vt:lpstr>Algerian</vt:lpstr>
      <vt:lpstr>Andalus</vt:lpstr>
      <vt:lpstr>Arial</vt:lpstr>
      <vt:lpstr>Arial Rounded MT Bold</vt:lpstr>
      <vt:lpstr>Calibri</vt:lpstr>
      <vt:lpstr>Sitka Text</vt:lpstr>
      <vt:lpstr>Times New Roman</vt:lpstr>
      <vt:lpstr>Wingdings</vt:lpstr>
      <vt:lpstr>Technologie 16:9</vt:lpstr>
      <vt:lpstr>Présentation de stage de    perfectionnement </vt:lpstr>
      <vt:lpstr>Introduction </vt:lpstr>
      <vt:lpstr>Sommaire</vt:lpstr>
      <vt:lpstr>ST2I en bref:</vt:lpstr>
      <vt:lpstr>Thème et objectifs du stage</vt:lpstr>
      <vt:lpstr>Spécifications et modélisation UML</vt:lpstr>
      <vt:lpstr>Spécifications et modélisation UML</vt:lpstr>
      <vt:lpstr>Arborescence du site web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Réalisation et technologies utilisées</vt:lpstr>
      <vt:lpstr>Tests et validation</vt:lpstr>
      <vt:lpstr>Tests et validation</vt:lpstr>
      <vt:lpstr>défis rencontrés</vt:lpstr>
      <vt:lpstr>défis rencontrés</vt:lpstr>
      <vt:lpstr>défis rencontrés</vt:lpstr>
      <vt:lpstr>Présentation PowerPoint</vt:lpstr>
      <vt:lpstr>Présentation PowerPoint</vt:lpstr>
      <vt:lpstr>défis rencontrés &amp;&amp; découverte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d’une Application Web pour la Gestion des Congés</dc:title>
  <dc:creator>Compte Microsoft</dc:creator>
  <cp:lastModifiedBy>Compte Microsoft</cp:lastModifiedBy>
  <cp:revision>104</cp:revision>
  <dcterms:created xsi:type="dcterms:W3CDTF">2025-01-19T16:02:31Z</dcterms:created>
  <dcterms:modified xsi:type="dcterms:W3CDTF">2025-03-21T14:31:01Z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